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57" r:id="rId4"/>
    <p:sldId id="271" r:id="rId5"/>
    <p:sldId id="259" r:id="rId6"/>
    <p:sldId id="267" r:id="rId7"/>
    <p:sldId id="268" r:id="rId8"/>
    <p:sldId id="261" r:id="rId9"/>
    <p:sldId id="262" r:id="rId10"/>
    <p:sldId id="263" r:id="rId11"/>
    <p:sldId id="264" r:id="rId12"/>
    <p:sldId id="266" r:id="rId13"/>
    <p:sldId id="260" r:id="rId14"/>
    <p:sldId id="272" r:id="rId15"/>
    <p:sldId id="258" r:id="rId16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8"/>
    <p:restoredTop sz="95284"/>
  </p:normalViewPr>
  <p:slideViewPr>
    <p:cSldViewPr snapToGrid="0" snapToObjects="1" showGuides="1">
      <p:cViewPr varScale="1">
        <p:scale>
          <a:sx n="103" d="100"/>
          <a:sy n="103" d="100"/>
        </p:scale>
        <p:origin x="200" y="7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A15E45-6900-FE2C-C34B-461E2041CE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02B0EF-F834-834F-5D1E-47603F73C6D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FCE4D54-3E6F-5742-8A5F-21B04DBE2FFC}" type="datetimeFigureOut">
              <a:rPr lang="en-US"/>
              <a:pPr>
                <a:defRPr/>
              </a:pPr>
              <a:t>11/13/22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BC66312-AD51-6517-DF0A-5D5DCE9927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1A401A4-4E24-D065-AC23-8508D03C9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E6743-2708-CFC9-D4CF-B88A874B83C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9C3B0-78E4-816F-6827-00C432CED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9F384EF-CDC0-C649-A073-813575EA04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9E17C5DF-6579-BFB9-201B-1B9C3144E0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384002BF-8767-C654-9CEF-0D9CDBA23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H" altLang="en-CH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F64ADC45-3F6A-D97E-A1EA-1532DB76E6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25D9A4-E6CF-E042-92CE-D288AC355814}" type="slidenum">
              <a:rPr lang="en-US" altLang="en-CH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C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1BF1CBD3-087C-80B7-0FB3-F650DD2F7C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2B74927F-802B-8A9E-CB21-19A0AC6FC0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H" alt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FBADA-B06C-1671-4719-3E95646D62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9C66FD-CD18-4C4F-8F69-443C9D3F020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>
            <a:extLst>
              <a:ext uri="{FF2B5EF4-FFF2-40B4-BE49-F238E27FC236}">
                <a16:creationId xmlns:a16="http://schemas.microsoft.com/office/drawing/2014/main" id="{6C461BDD-E910-42A3-3329-A03649F243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6" name="Notes Placeholder 2">
            <a:extLst>
              <a:ext uri="{FF2B5EF4-FFF2-40B4-BE49-F238E27FC236}">
                <a16:creationId xmlns:a16="http://schemas.microsoft.com/office/drawing/2014/main" id="{18BB4FFA-E4A0-3841-5E50-7D67B9842D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H" altLang="en-CH"/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942406CC-0882-8E7D-A3AC-BBFAFFF3F2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7CEC77C-6E7D-AD4F-892F-5A8556214C54}" type="slidenum">
              <a:rPr lang="en-US" altLang="en-CH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en-C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toddszymanski/Documents/01%20Work/SC22/presenter%20assets/sc22_zoomback@4x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toddszymanski/Documents/01%20Work/SC22/presenter%20assets/sc22_logo@4x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A8DEE5B-06B5-DD88-38B3-2E3C2E94D8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1875" y="2025748"/>
            <a:ext cx="10128250" cy="2250038"/>
          </a:xfrm>
        </p:spPr>
        <p:txBody>
          <a:bodyPr wrap="none" anchor="b">
            <a:normAutofit/>
          </a:bodyPr>
          <a:lstStyle>
            <a:lvl1pPr algn="l">
              <a:defRPr sz="3600" b="1" i="0" cap="none" baseline="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1875" y="4430332"/>
            <a:ext cx="10128250" cy="1884472"/>
          </a:xfrm>
        </p:spPr>
        <p:txBody>
          <a:bodyPr anchor="t">
            <a:noAutofit/>
          </a:bodyPr>
          <a:lstStyle>
            <a:lvl1pPr marL="0" indent="0" algn="l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270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AB0A4-5431-A4A3-58E8-E0C8F857B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1C740-C230-CCB0-FAAA-F82F89FD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3AB00-9113-8C65-3612-D82CD8BC6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57359-4C6A-8B41-A913-2A9C342610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04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48962-5222-5C4F-F3CC-539BAE9E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22E4-1E23-915D-27CC-737E704E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DF59B-96CD-5962-FDC4-1ACD99DED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4D3713-25AD-9A47-B842-7C780D89FE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7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F2CEF8-C9E9-9A1C-21A9-07078B9FB064}"/>
              </a:ext>
            </a:extLst>
          </p:cNvPr>
          <p:cNvSpPr txBox="1"/>
          <p:nvPr/>
        </p:nvSpPr>
        <p:spPr>
          <a:xfrm>
            <a:off x="10237788" y="2743200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825D2E-2AED-704C-7A1E-208CFE97C162}"/>
              </a:ext>
            </a:extLst>
          </p:cNvPr>
          <p:cNvSpPr txBox="1"/>
          <p:nvPr/>
        </p:nvSpPr>
        <p:spPr>
          <a:xfrm>
            <a:off x="488950" y="823913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FFF283F-1DD7-9B86-E7D1-9508E79AE9F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6A75B48-87E7-9510-956C-90D54FF31F1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AF299FE-8E56-1A83-6D06-098B78C32B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129A4-6082-7F4D-9541-ADD616A106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81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B3F27-4470-70AF-5FB0-33211BF2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2AC21-82FF-CD6B-B8C6-B4EB0D7C2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6352-ADE2-94F5-67A0-23D7798D7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EC609E-0A50-644A-9CA0-3A936E2C50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09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05785B-2DD1-FF65-5D17-DB291DE03AD2}"/>
              </a:ext>
            </a:extLst>
          </p:cNvPr>
          <p:cNvSpPr txBox="1"/>
          <p:nvPr/>
        </p:nvSpPr>
        <p:spPr>
          <a:xfrm>
            <a:off x="10237788" y="2743200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F78D3-8055-F1F7-3DD6-4E7960D94AFD}"/>
              </a:ext>
            </a:extLst>
          </p:cNvPr>
          <p:cNvSpPr txBox="1"/>
          <p:nvPr/>
        </p:nvSpPr>
        <p:spPr>
          <a:xfrm>
            <a:off x="488950" y="823913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BA0E86D-36C2-B647-4BBD-5CF046FA9E3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5D0D721-40F6-7971-2DF9-F6F56F76A1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2D6446-DCE8-1120-3CBB-58D79B3D2F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1B703-1AE1-2644-AD16-49D057F060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79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rtlCol="0">
            <a:normAutofit/>
          </a:bodyPr>
          <a:lstStyle>
            <a:lvl1pPr>
              <a:defRPr lang="en-US" b="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6FB8E-9604-E0ED-FC03-43D11396BCD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DFA2C-17BF-4F83-4A91-78A83B02CF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5844C-76EA-032A-1DB5-C1FB8D679B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18EF8E-1D10-1E4D-9475-2A29BDF11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9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6F8D782-2EEA-4009-15C2-6660119A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8B6BD5F-B18C-ECCC-8631-EECC34E8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50DF0F-9C4D-5AF6-F27D-4CCDBDC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AF20C9-DC34-884A-AC64-D0FB945714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00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21BA7-D794-0A9A-FE06-038B24A2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10E95-5872-58DD-BCC7-903DB77C5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99A5E-02F2-23ED-D33E-2D4C49D63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1AC0F1-CD4B-B44E-8078-C8F1EC8721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91390"/>
            <a:ext cx="10131425" cy="9990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475509"/>
            <a:ext cx="10131425" cy="43156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D89F-E48D-1EC8-7D68-06C1658A4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23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F2DD6-9272-B99A-ACB4-EDBBB7BDB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23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ADE6F-4CFC-8AA6-2B9F-10B7771A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23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0AB2B-801B-CD42-AFAE-D7BB980E66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5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581A0-8D0C-E994-EFC6-46EEC09E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6273F-21F8-62AE-FCFB-539269478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D5F4E-F0E2-946D-BC41-5E8562A7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B06AD3-2F9D-C24C-BC8F-B15775A9D2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3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AECA6941-DE0B-C013-E647-D3A3DD38C1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6523038"/>
            <a:ext cx="31591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C01AF87-62FE-226B-01DA-42884E7800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ADD2C22-0174-9DE8-7808-8D84CA6E5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D0B13811-1CC6-473B-63B2-554D21D8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C56D2-D210-2D48-A666-8B9B90EEE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61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A91625-2677-E44F-83F4-675C9A7095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ABE625-8DA4-547F-F4AC-6AF69354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0F4F0A-0D27-95AE-FDEE-286ABC78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2C416C-EC25-414F-957C-99B536DFF4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41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6D715-DA72-F2F4-1621-57474AF5A9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0399E-2912-4F35-B1AD-D8E2A2ED0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65E68-3C28-2F2E-9F19-E082EE61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AACD23-C9F9-1A43-94B0-5652C0A653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90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A22CBA-5D6B-75E0-2C78-567CCCA3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A17FEE-8F24-E073-34CC-5C86C6E3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AB8EE-3221-6B82-A7B3-BA97DA2E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0E20D1-3F6A-9F41-BDDC-A627A2C4A9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5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6A33-9181-646C-52C0-30310743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133E6-C670-3F63-EBD6-D5A80E679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BDC1-049E-2A9E-9866-CE546A805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8D5DE3-9C20-6D48-A914-39B8E9C8DC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0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3596EFE7-2D93-0D9D-92D0-EAC199AC79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E94320B-3A34-64D0-7741-5E4669739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0804FFE3-CE57-2A6F-66B7-16C43F697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A50AC-D30A-4341-A40B-BB4C09459A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file:////Users/toddszymanski/Documents/01%20Work/SC22/presenter%20assets/sc22_backdark5@4x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file:////Users/toddszymanski/Documents/01%20Work/SC22/presenter%20assets/sc22_logo@4x.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9" r:link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B654DF7-F5D9-CD4D-2109-5BC9F02E9B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10131425" cy="145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H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B5DD158-D6A9-E93B-B871-FDDFCEC254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141538"/>
            <a:ext cx="10131425" cy="364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H"/>
              <a:t>Click to edit Master text styles</a:t>
            </a:r>
          </a:p>
          <a:p>
            <a:pPr lvl="1"/>
            <a:r>
              <a:rPr lang="en-US" altLang="en-CH"/>
              <a:t>Second level</a:t>
            </a:r>
          </a:p>
          <a:p>
            <a:pPr lvl="2"/>
            <a:r>
              <a:rPr lang="en-US" altLang="en-CH"/>
              <a:t>Third level</a:t>
            </a:r>
          </a:p>
          <a:p>
            <a:pPr lvl="3"/>
            <a:r>
              <a:rPr lang="en-US" altLang="en-CH"/>
              <a:t>Fourth level</a:t>
            </a:r>
          </a:p>
          <a:p>
            <a:pPr lvl="4"/>
            <a:r>
              <a:rPr lang="en-US" altLang="en-CH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9F646-94AE-35E5-EBD3-40EC60A27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17025" y="6519863"/>
            <a:ext cx="1600200" cy="3381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81156-63C3-60D9-677C-13D7C195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" y="6519863"/>
            <a:ext cx="8393113" cy="3381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30910-FF51-ED4C-2FF9-5537E57DF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5338" y="6519863"/>
            <a:ext cx="550862" cy="3381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34DA84E4-538D-FE4F-94B4-247E3B85C6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144BF655-D6F7-D9D6-FB92-2351605D2E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 r:link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6523038"/>
            <a:ext cx="31591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ln w="3175" cmpd="sng"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Light" panose="020F030202020403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Light" panose="020F030202020403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Light" panose="020F030202020403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Light" panose="020F030202020403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0" fontAlgn="base" hangingPunct="0">
        <a:spcBef>
          <a:spcPct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457200" rtl="0" eaLnBrk="0" fontAlgn="base" hangingPunct="0">
        <a:spcBef>
          <a:spcPct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indent="-171450" algn="l" defTabSz="457200" rtl="0" eaLnBrk="0" fontAlgn="base" hangingPunct="0">
        <a:spcBef>
          <a:spcPct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250" indent="-171450" algn="l" defTabSz="457200" rtl="0" eaLnBrk="0" fontAlgn="base" hangingPunct="0">
        <a:spcBef>
          <a:spcPct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/Users/stefano/switchdrive/PMT_SC22_HUST/pmt-test.mov" TargetMode="External"/><Relationship Id="rId1" Type="http://schemas.microsoft.com/office/2007/relationships/media" Target="file:////Users/stefano/switchdrive/PMT_SC22_HUST/pmt-test.mov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astron-idg/id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astron.nl/RD/pmt/" TargetMode="External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/Users/stefano/switchdrive/PMT_SC22_HUST/install-cmake.mov" TargetMode="External"/><Relationship Id="rId1" Type="http://schemas.microsoft.com/office/2007/relationships/media" Target="file:////Users/stefano/switchdrive/PMT_SC22_HUST/install-cmake.mov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/Users/stefano/switchdrive/PMT_SC22_HUST/spack-install.mov" TargetMode="External"/><Relationship Id="rId1" Type="http://schemas.microsoft.com/office/2007/relationships/media" Target="file:////Users/stefano/switchdrive/PMT_SC22_HUST/spack-install.mov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AB44EE8C-E114-E81D-647E-A3B68428812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31875" y="2025650"/>
            <a:ext cx="10128250" cy="2249488"/>
          </a:xfrm>
        </p:spPr>
        <p:txBody>
          <a:bodyPr wrap="square"/>
          <a:lstStyle/>
          <a:p>
            <a:pPr eaLnBrk="1" hangingPunct="1"/>
            <a:r>
              <a:rPr lang="en-CH" altLang="en-CH">
                <a:ln>
                  <a:noFill/>
                </a:ln>
              </a:rPr>
              <a:t>PMT: Power Measurement Toolkit</a:t>
            </a:r>
          </a:p>
        </p:txBody>
      </p:sp>
      <p:sp>
        <p:nvSpPr>
          <p:cNvPr id="20482" name="Subtitle 2">
            <a:extLst>
              <a:ext uri="{FF2B5EF4-FFF2-40B4-BE49-F238E27FC236}">
                <a16:creationId xmlns:a16="http://schemas.microsoft.com/office/drawing/2014/main" id="{C799DF11-3B1F-55C5-C78A-7C02E035CBA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031875" y="4430713"/>
            <a:ext cx="10128250" cy="1884362"/>
          </a:xfrm>
        </p:spPr>
        <p:txBody>
          <a:bodyPr/>
          <a:lstStyle/>
          <a:p>
            <a:pPr eaLnBrk="1" hangingPunct="1"/>
            <a:r>
              <a:rPr lang="en-CH" altLang="en-CH" b="1" u="sng" dirty="0"/>
              <a:t>Stefano Corda</a:t>
            </a:r>
            <a:r>
              <a:rPr lang="en-CH" altLang="en-CH" dirty="0"/>
              <a:t>, Bram Veenboer, Emma Tolley</a:t>
            </a:r>
          </a:p>
          <a:p>
            <a:pPr eaLnBrk="1" hangingPunct="1"/>
            <a:r>
              <a:rPr lang="en-GB" altLang="en-CH" dirty="0"/>
              <a:t>s</a:t>
            </a:r>
            <a:r>
              <a:rPr lang="en-CH" altLang="en-CH" dirty="0"/>
              <a:t>tefano.corda@epfl.ch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24FF8652-B2D1-E1F6-AEBB-7ECBD6095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6110288"/>
            <a:ext cx="18764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>
            <a:extLst>
              <a:ext uri="{FF2B5EF4-FFF2-40B4-BE49-F238E27FC236}">
                <a16:creationId xmlns:a16="http://schemas.microsoft.com/office/drawing/2014/main" id="{97AD24C1-DEB5-B81E-0B58-EC8F647BC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113463"/>
            <a:ext cx="3048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3">
            <a:extLst>
              <a:ext uri="{FF2B5EF4-FFF2-40B4-BE49-F238E27FC236}">
                <a16:creationId xmlns:a16="http://schemas.microsoft.com/office/drawing/2014/main" id="{11CDDB1A-BC9F-82E6-FF83-DEC4D6618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463" y="6353175"/>
            <a:ext cx="1370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4">
            <a:extLst>
              <a:ext uri="{FF2B5EF4-FFF2-40B4-BE49-F238E27FC236}">
                <a16:creationId xmlns:a16="http://schemas.microsoft.com/office/drawing/2014/main" id="{7FD3FDAF-D198-5148-E0AA-C06A0EF72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63" y="6032500"/>
            <a:ext cx="216852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8" descr="Logo&#10;&#10;Description automatically generated">
            <a:extLst>
              <a:ext uri="{FF2B5EF4-FFF2-40B4-BE49-F238E27FC236}">
                <a16:creationId xmlns:a16="http://schemas.microsoft.com/office/drawing/2014/main" id="{383B62E4-7235-FF9B-26B0-9973F3258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463" y="5373688"/>
            <a:ext cx="16017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Content Placeholder 1">
            <a:extLst>
              <a:ext uri="{FF2B5EF4-FFF2-40B4-BE49-F238E27FC236}">
                <a16:creationId xmlns:a16="http://schemas.microsoft.com/office/drawing/2014/main" id="{BC7B56B5-09CF-C124-5EDE-D114B63D59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2900" y="1798638"/>
            <a:ext cx="8696325" cy="4117975"/>
          </a:xfrm>
        </p:spPr>
      </p:pic>
      <p:sp>
        <p:nvSpPr>
          <p:cNvPr id="30722" name="Date Placeholder 3">
            <a:extLst>
              <a:ext uri="{FF2B5EF4-FFF2-40B4-BE49-F238E27FC236}">
                <a16:creationId xmlns:a16="http://schemas.microsoft.com/office/drawing/2014/main" id="{BB40C3F6-D872-6205-E0BC-D98125B52C5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altLang="en-CH"/>
              <a:t>11/14/22</a:t>
            </a:r>
            <a:endParaRPr lang="en-US" altLang="en-CH"/>
          </a:p>
        </p:txBody>
      </p:sp>
      <p:sp>
        <p:nvSpPr>
          <p:cNvPr id="30723" name="Footer Placeholder 4">
            <a:extLst>
              <a:ext uri="{FF2B5EF4-FFF2-40B4-BE49-F238E27FC236}">
                <a16:creationId xmlns:a16="http://schemas.microsoft.com/office/drawing/2014/main" id="{5C92A6A0-1FA5-0217-0B82-7684A0AD08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CH"/>
              <a:t>SC22 | Dallas, TX | hpc accelerates.</a:t>
            </a:r>
          </a:p>
        </p:txBody>
      </p:sp>
      <p:sp>
        <p:nvSpPr>
          <p:cNvPr id="30724" name="Slide Number Placeholder 5">
            <a:extLst>
              <a:ext uri="{FF2B5EF4-FFF2-40B4-BE49-F238E27FC236}">
                <a16:creationId xmlns:a16="http://schemas.microsoft.com/office/drawing/2014/main" id="{A1DEF112-3A8C-E639-BD4F-310655DB89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89E14E-82D6-B443-BD3C-80F76DB15EC8}" type="slidenum">
              <a:rPr lang="en-US" altLang="en-CH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n-CH"/>
          </a:p>
        </p:txBody>
      </p:sp>
      <p:sp>
        <p:nvSpPr>
          <p:cNvPr id="30725" name="Title 1">
            <a:extLst>
              <a:ext uri="{FF2B5EF4-FFF2-40B4-BE49-F238E27FC236}">
                <a16:creationId xmlns:a16="http://schemas.microsoft.com/office/drawing/2014/main" id="{27541DB9-1E16-EE95-D3F4-89BD4877A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01314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001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43050" indent="-1714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00250" indent="-1714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4574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146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3718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290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CH" sz="3600" b="1">
                <a:latin typeface="Calibri Light" panose="020F0302020204030204" pitchFamily="34" charset="0"/>
              </a:rPr>
              <a:t>Python decorators</a:t>
            </a:r>
            <a:endParaRPr lang="en-CH" altLang="en-CH" sz="3600" b="1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Date Placeholder 3">
            <a:extLst>
              <a:ext uri="{FF2B5EF4-FFF2-40B4-BE49-F238E27FC236}">
                <a16:creationId xmlns:a16="http://schemas.microsoft.com/office/drawing/2014/main" id="{803C1C4B-00F6-F2E1-30D7-3C7D0D905C9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altLang="en-CH"/>
              <a:t>11/14/22</a:t>
            </a:r>
            <a:endParaRPr lang="en-US" altLang="en-CH"/>
          </a:p>
        </p:txBody>
      </p:sp>
      <p:sp>
        <p:nvSpPr>
          <p:cNvPr id="31747" name="Footer Placeholder 4">
            <a:extLst>
              <a:ext uri="{FF2B5EF4-FFF2-40B4-BE49-F238E27FC236}">
                <a16:creationId xmlns:a16="http://schemas.microsoft.com/office/drawing/2014/main" id="{CEB6B078-725C-B5FA-BC16-23A02FF2E7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CH"/>
              <a:t>SC22 | Dallas, TX | hpc accelerates.</a:t>
            </a:r>
          </a:p>
        </p:txBody>
      </p:sp>
      <p:sp>
        <p:nvSpPr>
          <p:cNvPr id="31748" name="Slide Number Placeholder 5">
            <a:extLst>
              <a:ext uri="{FF2B5EF4-FFF2-40B4-BE49-F238E27FC236}">
                <a16:creationId xmlns:a16="http://schemas.microsoft.com/office/drawing/2014/main" id="{611CEA65-96E3-4B4D-1C01-664EE02E8E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3F230B7-06CE-C841-B4E2-CCB7D6976738}" type="slidenum">
              <a:rPr lang="en-US" altLang="en-CH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CH"/>
          </a:p>
        </p:txBody>
      </p:sp>
      <p:sp>
        <p:nvSpPr>
          <p:cNvPr id="31749" name="Title 1">
            <a:extLst>
              <a:ext uri="{FF2B5EF4-FFF2-40B4-BE49-F238E27FC236}">
                <a16:creationId xmlns:a16="http://schemas.microsoft.com/office/drawing/2014/main" id="{D3A93FF1-4E42-F5BF-43BC-C8FE841A9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01314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001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43050" indent="-1714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00250" indent="-1714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4574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146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3718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290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CH" sz="3600" b="1" dirty="0">
                <a:latin typeface="Calibri Light" panose="020F0302020204030204" pitchFamily="34" charset="0"/>
              </a:rPr>
              <a:t>PMT (SW) power-readers</a:t>
            </a:r>
            <a:endParaRPr lang="en-CH" altLang="en-CH" sz="3600" b="1" dirty="0">
              <a:latin typeface="Calibri Light" panose="020F0302020204030204" pitchFamily="34" charset="0"/>
            </a:endParaRPr>
          </a:p>
        </p:txBody>
      </p:sp>
      <p:pic>
        <p:nvPicPr>
          <p:cNvPr id="3" name="pmt-test">
            <a:hlinkClick r:id="" action="ppaction://media"/>
            <a:extLst>
              <a:ext uri="{FF2B5EF4-FFF2-40B4-BE49-F238E27FC236}">
                <a16:creationId xmlns:a16="http://schemas.microsoft.com/office/drawing/2014/main" id="{13605ED4-E39B-845F-ED56-51F224A911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1652" y="998538"/>
            <a:ext cx="9155573" cy="5400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0">
            <a:extLst>
              <a:ext uri="{FF2B5EF4-FFF2-40B4-BE49-F238E27FC236}">
                <a16:creationId xmlns:a16="http://schemas.microsoft.com/office/drawing/2014/main" id="{9859C317-7912-4EC9-73EC-092FAC46E5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5875"/>
            <a:ext cx="10131425" cy="998538"/>
          </a:xfrm>
        </p:spPr>
        <p:txBody>
          <a:bodyPr/>
          <a:lstStyle/>
          <a:p>
            <a:r>
              <a:rPr lang="en-CH" altLang="en-CH" b="1">
                <a:ln>
                  <a:noFill/>
                </a:ln>
              </a:rPr>
              <a:t>Benchmarking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6C6E4-F0D7-7BF1-634D-7C027973DDA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53DF4-760B-B1A7-702F-0B993E83A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EBF6C-3BFC-4C31-F5A0-2B2923EE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464178-5AD7-B24C-B0EB-E8FC9858DFA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FE59031-35E5-46A9-0B97-5A08DFA2860D}"/>
              </a:ext>
            </a:extLst>
          </p:cNvPr>
          <p:cNvSpPr txBox="1">
            <a:spLocks/>
          </p:cNvSpPr>
          <p:nvPr/>
        </p:nvSpPr>
        <p:spPr bwMode="auto">
          <a:xfrm>
            <a:off x="871538" y="3554413"/>
            <a:ext cx="10634662" cy="3030537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285750" indent="-285750" algn="l" defTabSz="457200" rtl="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CH" b="1" dirty="0"/>
              <a:t>Systems</a:t>
            </a:r>
            <a:r>
              <a:rPr lang="en-CH" dirty="0"/>
              <a:t>: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CH" dirty="0"/>
              <a:t>AMD Threadripper 3970x + NVIDIA RTX Titan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CH" dirty="0"/>
              <a:t>AMD Threadripper 3970x + AMD W6600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CH" b="1" dirty="0"/>
              <a:t>Benchmarks</a:t>
            </a:r>
            <a:r>
              <a:rPr lang="en-CH" dirty="0"/>
              <a:t>:</a:t>
            </a:r>
          </a:p>
          <a:p>
            <a:pPr>
              <a:defRPr/>
            </a:pPr>
            <a:r>
              <a:rPr lang="en-CH" dirty="0"/>
              <a:t>Microbenchmarking: SLEEP (no computation), FMA32 (many FMAs), STREAM (bandwidth test)</a:t>
            </a:r>
          </a:p>
          <a:p>
            <a:pPr>
              <a:defRPr/>
            </a:pPr>
            <a:r>
              <a:rPr lang="en-CH" dirty="0"/>
              <a:t>Radio-astronomical imaging motifs: GRIDDER and DEGRIDDER</a:t>
            </a:r>
          </a:p>
          <a:p>
            <a:pPr>
              <a:defRPr/>
            </a:pPr>
            <a:r>
              <a:rPr lang="en-CH" dirty="0"/>
              <a:t>Linear-algebra (Polybench): GEMM and JACOBI 2D</a:t>
            </a:r>
          </a:p>
        </p:txBody>
      </p:sp>
      <p:pic>
        <p:nvPicPr>
          <p:cNvPr id="33798" name="Picture 2">
            <a:extLst>
              <a:ext uri="{FF2B5EF4-FFF2-40B4-BE49-F238E27FC236}">
                <a16:creationId xmlns:a16="http://schemas.microsoft.com/office/drawing/2014/main" id="{052A8B12-9412-5F38-693A-2626E044F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276350"/>
            <a:ext cx="11944350" cy="227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id="{55EA7907-5C45-5511-2452-4A9DE33F3C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3913" y="1009650"/>
            <a:ext cx="10131425" cy="5848350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CH" altLang="en-CH" sz="2400" b="1" dirty="0"/>
              <a:t>Summary</a:t>
            </a:r>
            <a:r>
              <a:rPr lang="en-CH" altLang="en-CH" sz="2400" dirty="0"/>
              <a:t>:</a:t>
            </a:r>
          </a:p>
          <a:p>
            <a:pPr eaLnBrk="1" hangingPunct="1">
              <a:defRPr/>
            </a:pPr>
            <a:r>
              <a:rPr lang="en-CH" altLang="en-CH" sz="2400" dirty="0"/>
              <a:t>PMT: a high-level library for </a:t>
            </a:r>
            <a:r>
              <a:rPr lang="en-GB" altLang="en-CH" sz="2400" dirty="0"/>
              <a:t>power consumption measurements and monitoring with a simple interface on various hardware.</a:t>
            </a:r>
          </a:p>
          <a:p>
            <a:pPr eaLnBrk="1" hangingPunct="1">
              <a:defRPr/>
            </a:pPr>
            <a:r>
              <a:rPr lang="en-GB" altLang="en-CH" sz="2400" dirty="0"/>
              <a:t>PMT is an open-source library.</a:t>
            </a:r>
            <a:endParaRPr lang="en-CH" altLang="en-CH" sz="2400" dirty="0"/>
          </a:p>
          <a:p>
            <a:pPr eaLnBrk="1" hangingPunct="1">
              <a:defRPr/>
            </a:pPr>
            <a:r>
              <a:rPr lang="en-GB" altLang="en-CH" sz="2400" dirty="0"/>
              <a:t>PMT is currently employed in radio-astronomical imaging production code for LOFAR, e.g. IDG (</a:t>
            </a:r>
            <a:r>
              <a:rPr lang="en-GB" altLang="en-CH" sz="2400" dirty="0">
                <a:hlinkClick r:id="rId2"/>
              </a:rPr>
              <a:t>https://gitlab.com/astron-idg/idg</a:t>
            </a:r>
            <a:r>
              <a:rPr lang="en-GB" altLang="en-CH" sz="2400" dirty="0"/>
              <a:t>).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GB" altLang="en-CH" sz="2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GB" altLang="en-CH" sz="2400" b="1" dirty="0"/>
              <a:t>Future work</a:t>
            </a:r>
            <a:r>
              <a:rPr lang="en-GB" altLang="en-CH" sz="2400" dirty="0"/>
              <a:t>:</a:t>
            </a:r>
          </a:p>
          <a:p>
            <a:pPr eaLnBrk="1" hangingPunct="1">
              <a:defRPr/>
            </a:pPr>
            <a:r>
              <a:rPr lang="en-GB" altLang="en-CH" sz="2400" dirty="0"/>
              <a:t>PMT will be used for power consumption monitoring in the context of SW/HW HPC co-design activities for the Square Kilometre Array (SKA).</a:t>
            </a:r>
          </a:p>
          <a:p>
            <a:pPr eaLnBrk="1" hangingPunct="1">
              <a:defRPr/>
            </a:pPr>
            <a:r>
              <a:rPr lang="en-GB" altLang="en-CH" sz="2400" dirty="0"/>
              <a:t>PMT support for new back ends, e.g. Intel GPUs (Ponte Vecchio).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CH" altLang="en-CH" sz="2400" dirty="0"/>
          </a:p>
        </p:txBody>
      </p:sp>
      <p:sp>
        <p:nvSpPr>
          <p:cNvPr id="34818" name="Date Placeholder 3">
            <a:extLst>
              <a:ext uri="{FF2B5EF4-FFF2-40B4-BE49-F238E27FC236}">
                <a16:creationId xmlns:a16="http://schemas.microsoft.com/office/drawing/2014/main" id="{30A2ADCF-4875-B923-13A1-EE34BF91765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altLang="en-CH"/>
              <a:t>11/14/22</a:t>
            </a:r>
            <a:endParaRPr lang="en-US" altLang="en-CH"/>
          </a:p>
        </p:txBody>
      </p:sp>
      <p:sp>
        <p:nvSpPr>
          <p:cNvPr id="34819" name="Footer Placeholder 4">
            <a:extLst>
              <a:ext uri="{FF2B5EF4-FFF2-40B4-BE49-F238E27FC236}">
                <a16:creationId xmlns:a16="http://schemas.microsoft.com/office/drawing/2014/main" id="{56FD52AB-4DBB-F6A2-E5D9-24C3C0707B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CH"/>
              <a:t>SC22 | Dallas, TX | hpc accelerates.</a:t>
            </a:r>
          </a:p>
        </p:txBody>
      </p:sp>
      <p:sp>
        <p:nvSpPr>
          <p:cNvPr id="34820" name="Slide Number Placeholder 5">
            <a:extLst>
              <a:ext uri="{FF2B5EF4-FFF2-40B4-BE49-F238E27FC236}">
                <a16:creationId xmlns:a16="http://schemas.microsoft.com/office/drawing/2014/main" id="{7895CB5E-1C2C-23ED-697A-77681A2C14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8FED50-DD7B-CA40-925F-4A512EA0B53F}" type="slidenum">
              <a:rPr lang="en-US" altLang="en-CH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n-CH"/>
          </a:p>
        </p:txBody>
      </p:sp>
      <p:sp>
        <p:nvSpPr>
          <p:cNvPr id="34821" name="Title 1">
            <a:extLst>
              <a:ext uri="{FF2B5EF4-FFF2-40B4-BE49-F238E27FC236}">
                <a16:creationId xmlns:a16="http://schemas.microsoft.com/office/drawing/2014/main" id="{C31FC4F8-DC4D-A7CE-C62F-1A2A015A8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01314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001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43050" indent="-1714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00250" indent="-1714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4574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146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3718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290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CH" sz="3600" b="1">
                <a:latin typeface="Calibri Light" panose="020F0302020204030204" pitchFamily="34" charset="0"/>
              </a:rPr>
              <a:t>Conclusion and future work</a:t>
            </a:r>
            <a:endParaRPr lang="en-CH" altLang="en-CH" sz="3600" b="1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9642E-D53C-0A17-2E2D-83EBA156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FE3E5-E649-5794-10F7-24CE14B80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Anonymous reviewers of SC22 for their feedback and comments. </a:t>
            </a:r>
          </a:p>
          <a:p>
            <a:r>
              <a:rPr lang="en-GB" sz="2400" dirty="0"/>
              <a:t>This work was partially funded by the Swiss State Secretariat for Education, Research and Innovation (SERI).</a:t>
            </a:r>
          </a:p>
          <a:p>
            <a:r>
              <a:rPr lang="en-GB" sz="2400" dirty="0"/>
              <a:t>J. W. </a:t>
            </a:r>
            <a:r>
              <a:rPr lang="en-GB" sz="2400" dirty="0" err="1"/>
              <a:t>Romein</a:t>
            </a:r>
            <a:r>
              <a:rPr lang="en-GB" sz="2400" dirty="0"/>
              <a:t> (ASTRON) for its PowerSensor2 work, which lays the foundation of PMT.</a:t>
            </a:r>
            <a:endParaRPr lang="en-CH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0E66F-4B8E-21EA-8153-7E3576A54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626F7-17C4-747B-95E7-384F529E7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SC22 | Dallas, TX | </a:t>
            </a:r>
            <a:r>
              <a:rPr lang="en-US" dirty="0" err="1"/>
              <a:t>hpc</a:t>
            </a:r>
            <a:r>
              <a:rPr lang="en-US" dirty="0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F504B-E9DD-5F0C-154C-60440087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0AB2B-801B-CD42-AFAE-D7BB980E66D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8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794F78A4-F93D-6885-4377-F6EE1298A88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31875" y="2025650"/>
            <a:ext cx="10128250" cy="2249488"/>
          </a:xfrm>
        </p:spPr>
        <p:txBody>
          <a:bodyPr wrap="square"/>
          <a:lstStyle/>
          <a:p>
            <a:pPr eaLnBrk="1" hangingPunct="1"/>
            <a:r>
              <a:rPr lang="en-CH" altLang="en-CH">
                <a:ln>
                  <a:noFill/>
                </a:ln>
              </a:rPr>
              <a:t>PMT: Power Measurement Toolkit</a:t>
            </a:r>
          </a:p>
        </p:txBody>
      </p:sp>
      <p:sp>
        <p:nvSpPr>
          <p:cNvPr id="35842" name="Subtitle 2">
            <a:extLst>
              <a:ext uri="{FF2B5EF4-FFF2-40B4-BE49-F238E27FC236}">
                <a16:creationId xmlns:a16="http://schemas.microsoft.com/office/drawing/2014/main" id="{23FD5012-924D-D1A1-28AE-6E1C34DBBB9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031875" y="4430713"/>
            <a:ext cx="10128250" cy="1884362"/>
          </a:xfrm>
        </p:spPr>
        <p:txBody>
          <a:bodyPr/>
          <a:lstStyle/>
          <a:p>
            <a:pPr eaLnBrk="1" hangingPunct="1"/>
            <a:r>
              <a:rPr lang="en-CH" altLang="en-CH" b="1" u="sng"/>
              <a:t>Stefano Corda</a:t>
            </a:r>
            <a:r>
              <a:rPr lang="en-CH" altLang="en-CH"/>
              <a:t>, Bram Veenboer, Emma Tolley</a:t>
            </a:r>
          </a:p>
        </p:txBody>
      </p:sp>
      <p:sp>
        <p:nvSpPr>
          <p:cNvPr id="35843" name="Title 1">
            <a:extLst>
              <a:ext uri="{FF2B5EF4-FFF2-40B4-BE49-F238E27FC236}">
                <a16:creationId xmlns:a16="http://schemas.microsoft.com/office/drawing/2014/main" id="{F4F69B01-F9EB-674A-3F83-95CE2D263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875" y="2025650"/>
            <a:ext cx="10128250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001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43050" indent="-1714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00250" indent="-1714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4574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146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3718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290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CH" altLang="en-CH" sz="4800" b="1">
                <a:latin typeface="Calibri Light" panose="020F0302020204030204" pitchFamily="34" charset="0"/>
              </a:rPr>
              <a:t>Thanks!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48311-61A6-D57C-ADE2-C9E124D84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6050" y="2074863"/>
            <a:ext cx="5441950" cy="364966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CH" sz="2400" dirty="0"/>
              <a:t>New supercomputers are power-hungry.</a:t>
            </a:r>
          </a:p>
          <a:p>
            <a:pPr>
              <a:defRPr/>
            </a:pPr>
            <a:r>
              <a:rPr lang="en-CH" sz="2400" dirty="0"/>
              <a:t>Certain use cases, e.g. SKA, have limited power budget.</a:t>
            </a:r>
          </a:p>
          <a:p>
            <a:pPr>
              <a:defRPr/>
            </a:pPr>
            <a:r>
              <a:rPr lang="en-CH" sz="2400" dirty="0"/>
              <a:t>Carbon footprint and energy savings for the environment.</a:t>
            </a:r>
          </a:p>
          <a:p>
            <a:pPr>
              <a:defRPr/>
            </a:pPr>
            <a:r>
              <a:rPr lang="en-CH" sz="2400" dirty="0"/>
              <a:t>Tools for power consumption monitoring are necessary </a:t>
            </a:r>
            <a:r>
              <a:rPr lang="en-CH" sz="2400" dirty="0">
                <a:sym typeface="Wingdings" pitchFamily="2" charset="2"/>
              </a:rPr>
              <a:t> PMT (Power Measurement Toolkit).</a:t>
            </a:r>
            <a:endParaRPr lang="en-CH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BEE76-E86D-4A38-44BB-3C930B43CB4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3C5D5-E828-15EF-C3A8-42776247C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058FA-906A-57E2-19A0-AA258AE6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96A11D-3F3C-0443-B875-66B3FB342B5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22533" name="Title 1">
            <a:extLst>
              <a:ext uri="{FF2B5EF4-FFF2-40B4-BE49-F238E27FC236}">
                <a16:creationId xmlns:a16="http://schemas.microsoft.com/office/drawing/2014/main" id="{B744829B-7975-6551-9843-E7CCAAF35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01314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001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43050" indent="-1714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00250" indent="-1714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4574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146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3718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290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CH" sz="3600" b="1">
                <a:latin typeface="Calibri Light" panose="020F0302020204030204" pitchFamily="34" charset="0"/>
              </a:rPr>
              <a:t>Why should we measure power consumption?</a:t>
            </a:r>
            <a:endParaRPr lang="en-CH" altLang="en-CH" sz="3600" b="1">
              <a:latin typeface="Calibri Light" panose="020F0302020204030204" pitchFamily="34" charset="0"/>
            </a:endParaRPr>
          </a:p>
        </p:txBody>
      </p:sp>
      <p:pic>
        <p:nvPicPr>
          <p:cNvPr id="22534" name="Picture 12">
            <a:extLst>
              <a:ext uri="{FF2B5EF4-FFF2-40B4-BE49-F238E27FC236}">
                <a16:creationId xmlns:a16="http://schemas.microsoft.com/office/drawing/2014/main" id="{1E713F35-64CA-426E-BB4D-8BAAF1A30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797050"/>
            <a:ext cx="6164263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AD83D9B3-AE44-A399-29C5-5C63CC973D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131425" cy="998538"/>
          </a:xfrm>
        </p:spPr>
        <p:txBody>
          <a:bodyPr/>
          <a:lstStyle/>
          <a:p>
            <a:pPr eaLnBrk="1" hangingPunct="1"/>
            <a:r>
              <a:rPr lang="en-CH" altLang="en-CH" b="1">
                <a:ln>
                  <a:noFill/>
                </a:ln>
              </a:rPr>
              <a:t>The S</a:t>
            </a:r>
            <a:r>
              <a:rPr lang="en-GB" altLang="en-CH" b="1">
                <a:ln>
                  <a:noFill/>
                </a:ln>
              </a:rPr>
              <a:t>q</a:t>
            </a:r>
            <a:r>
              <a:rPr lang="en-CH" altLang="en-CH" b="1">
                <a:ln>
                  <a:noFill/>
                </a:ln>
              </a:rPr>
              <a:t>uare Kilometre Array (SKA) challenge</a:t>
            </a:r>
          </a:p>
        </p:txBody>
      </p:sp>
      <p:sp>
        <p:nvSpPr>
          <p:cNvPr id="23554" name="Date Placeholder 3">
            <a:extLst>
              <a:ext uri="{FF2B5EF4-FFF2-40B4-BE49-F238E27FC236}">
                <a16:creationId xmlns:a16="http://schemas.microsoft.com/office/drawing/2014/main" id="{BD0DBD91-67EA-8BA8-4D7D-774E3035E82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altLang="en-CH"/>
              <a:t>11/14/22</a:t>
            </a:r>
            <a:endParaRPr lang="en-US" altLang="en-CH"/>
          </a:p>
        </p:txBody>
      </p:sp>
      <p:sp>
        <p:nvSpPr>
          <p:cNvPr id="23555" name="Footer Placeholder 4">
            <a:extLst>
              <a:ext uri="{FF2B5EF4-FFF2-40B4-BE49-F238E27FC236}">
                <a16:creationId xmlns:a16="http://schemas.microsoft.com/office/drawing/2014/main" id="{7DF96B6E-66F6-05A5-BF7A-4937D46F16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CH"/>
              <a:t>SC22 | Dallas, TX | hpc accelerates.</a:t>
            </a:r>
          </a:p>
        </p:txBody>
      </p:sp>
      <p:sp>
        <p:nvSpPr>
          <p:cNvPr id="23556" name="Slide Number Placeholder 5">
            <a:extLst>
              <a:ext uri="{FF2B5EF4-FFF2-40B4-BE49-F238E27FC236}">
                <a16:creationId xmlns:a16="http://schemas.microsoft.com/office/drawing/2014/main" id="{272B6590-9C8D-1494-8037-17D504718E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8ED964E-A27D-DD4F-9106-4CFECA434CC2}" type="slidenum">
              <a:rPr lang="en-US" altLang="en-CH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CH"/>
          </a:p>
        </p:txBody>
      </p:sp>
      <p:sp>
        <p:nvSpPr>
          <p:cNvPr id="22533" name="Content Placeholder 4">
            <a:extLst>
              <a:ext uri="{FF2B5EF4-FFF2-40B4-BE49-F238E27FC236}">
                <a16:creationId xmlns:a16="http://schemas.microsoft.com/office/drawing/2014/main" id="{587B0538-7E02-E535-6958-35CAC6C35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27038" y="1581150"/>
            <a:ext cx="2990850" cy="4294188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CH" altLang="en-CH" sz="2400" dirty="0"/>
              <a:t>SKA requirements per Science Data Processor (SDP):</a:t>
            </a:r>
          </a:p>
          <a:p>
            <a:pPr>
              <a:defRPr/>
            </a:pPr>
            <a:r>
              <a:rPr lang="en-CH" altLang="en-CH" sz="2400" dirty="0"/>
              <a:t>~260 PFLOP/s</a:t>
            </a:r>
          </a:p>
          <a:p>
            <a:pPr>
              <a:defRPr/>
            </a:pPr>
            <a:r>
              <a:rPr lang="en-CH" altLang="en-CH" sz="2400" dirty="0"/>
              <a:t>~157 TB/s</a:t>
            </a:r>
          </a:p>
          <a:p>
            <a:pPr>
              <a:defRPr/>
            </a:pPr>
            <a:r>
              <a:rPr lang="en-CH" altLang="en-CH" sz="2400" dirty="0"/>
              <a:t>~5 MW</a:t>
            </a:r>
          </a:p>
        </p:txBody>
      </p:sp>
      <p:grpSp>
        <p:nvGrpSpPr>
          <p:cNvPr id="23558" name="Group 1">
            <a:extLst>
              <a:ext uri="{FF2B5EF4-FFF2-40B4-BE49-F238E27FC236}">
                <a16:creationId xmlns:a16="http://schemas.microsoft.com/office/drawing/2014/main" id="{008008F2-7BFD-3167-CD0D-DD25A1150D0D}"/>
              </a:ext>
            </a:extLst>
          </p:cNvPr>
          <p:cNvGrpSpPr>
            <a:grpSpLocks/>
          </p:cNvGrpSpPr>
          <p:nvPr/>
        </p:nvGrpSpPr>
        <p:grpSpPr bwMode="auto">
          <a:xfrm>
            <a:off x="3492500" y="1343025"/>
            <a:ext cx="8615363" cy="5073650"/>
            <a:chOff x="3575837" y="1147487"/>
            <a:chExt cx="8616158" cy="5073361"/>
          </a:xfrm>
        </p:grpSpPr>
        <p:pic>
          <p:nvPicPr>
            <p:cNvPr id="23562" name="Picture 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30F40C5-589F-0A88-5012-5CCC5712D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837" y="1150535"/>
              <a:ext cx="4325215" cy="3881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3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DDB70E51-9399-B110-8F1C-8A2D0D2245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228" y="1147487"/>
              <a:ext cx="4266767" cy="5073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559" name="Picture 3">
            <a:extLst>
              <a:ext uri="{FF2B5EF4-FFF2-40B4-BE49-F238E27FC236}">
                <a16:creationId xmlns:a16="http://schemas.microsoft.com/office/drawing/2014/main" id="{BE1C10ED-C1F4-99C9-534D-04EBA06E5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913" y="5518150"/>
            <a:ext cx="1370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8" descr="Logo&#10;&#10;Description automatically generated">
            <a:extLst>
              <a:ext uri="{FF2B5EF4-FFF2-40B4-BE49-F238E27FC236}">
                <a16:creationId xmlns:a16="http://schemas.microsoft.com/office/drawing/2014/main" id="{9877CFF5-3CE6-FF7D-EBDD-8104D69F7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5245100"/>
            <a:ext cx="16017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Box 1">
            <a:extLst>
              <a:ext uri="{FF2B5EF4-FFF2-40B4-BE49-F238E27FC236}">
                <a16:creationId xmlns:a16="http://schemas.microsoft.com/office/drawing/2014/main" id="{A908B4FD-C7F6-31D1-0E53-BC9A0F12D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33814"/>
            <a:ext cx="10999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altLang="en-CH" sz="1200" dirty="0">
                <a:latin typeface="NimbusRomNo9L"/>
              </a:rPr>
              <a:t>S. Corda et al., “Reduced-precision acceleration of radio-astronomical imaging on reconfigurable hardware”, IEEE Access 2022</a:t>
            </a:r>
          </a:p>
          <a:p>
            <a:r>
              <a:rPr lang="en-GB" altLang="en-CH" sz="1200" dirty="0">
                <a:latin typeface="NimbusRomNo9L"/>
              </a:rPr>
              <a:t>A. </a:t>
            </a:r>
            <a:r>
              <a:rPr lang="en-GB" altLang="en-CH" sz="1200" dirty="0" err="1">
                <a:latin typeface="NimbusRomNo9L"/>
              </a:rPr>
              <a:t>Cavelan</a:t>
            </a:r>
            <a:r>
              <a:rPr lang="en-GB" altLang="en-CH" sz="1200" dirty="0">
                <a:latin typeface="NimbusRomNo9L"/>
              </a:rPr>
              <a:t> et al., “</a:t>
            </a:r>
            <a:r>
              <a:rPr lang="en-GB" sz="1200" dirty="0"/>
              <a:t>A smoothed particle hydrodynamics mini-app for </a:t>
            </a:r>
            <a:r>
              <a:rPr lang="en-GB" sz="1200" dirty="0" err="1"/>
              <a:t>exascale</a:t>
            </a:r>
            <a:r>
              <a:rPr lang="en-GB" sz="1200" dirty="0"/>
              <a:t>,” PASC 2020</a:t>
            </a:r>
            <a:endParaRPr lang="en-CH" altLang="en-CH" sz="1200" dirty="0">
              <a:latin typeface="NimbusRomNo9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491BC-CCBD-B288-C603-C3CE7E6436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7825" y="1427163"/>
            <a:ext cx="5635625" cy="36480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sz="2400" dirty="0">
                <a:latin typeface="NimbusRomNo9L"/>
              </a:rPr>
              <a:t>Hardware power meters remain the most accurate method to monitor the power consumption of current computing systems.</a:t>
            </a:r>
          </a:p>
          <a:p>
            <a:pPr>
              <a:defRPr/>
            </a:pPr>
            <a:r>
              <a:rPr lang="en-GB" sz="2400" dirty="0">
                <a:latin typeface="NimbusRomNo9L"/>
              </a:rPr>
              <a:t>Built-in sensors can be used for quick and reliable estimates.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2600A-2667-9F12-E726-2D6FB2CA3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1775" y="1427163"/>
            <a:ext cx="4994275" cy="3648075"/>
          </a:xfrm>
        </p:spPr>
        <p:txBody>
          <a:bodyPr anchor="t">
            <a:normAutofit/>
          </a:bodyPr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CH" sz="2400" dirty="0"/>
              <a:t>Prior work:</a:t>
            </a:r>
          </a:p>
          <a:p>
            <a:pPr>
              <a:defRPr/>
            </a:pPr>
            <a:r>
              <a:rPr lang="en-CH" sz="2400" dirty="0"/>
              <a:t>PowerSensor2</a:t>
            </a:r>
          </a:p>
          <a:p>
            <a:pPr>
              <a:defRPr/>
            </a:pPr>
            <a:r>
              <a:rPr lang="en-CH" sz="2400" dirty="0"/>
              <a:t>LIKWID</a:t>
            </a:r>
          </a:p>
          <a:p>
            <a:pPr>
              <a:defRPr/>
            </a:pPr>
            <a:r>
              <a:rPr lang="en-CH" sz="2400" dirty="0"/>
              <a:t>PAPI</a:t>
            </a:r>
          </a:p>
          <a:p>
            <a:pPr>
              <a:defRPr/>
            </a:pPr>
            <a:r>
              <a:rPr lang="en-CH" sz="2400" dirty="0"/>
              <a:t>SW libraries based on NVML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B13FD-092A-9B01-F970-3ECA0AC7640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72FD0-B14C-B1A3-E3C9-B0678D496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0B26A-6F90-E2FF-6752-E8E6C194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F26490-77FB-424E-B2E5-D2052C6D0D6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24582" name="Title 1">
            <a:extLst>
              <a:ext uri="{FF2B5EF4-FFF2-40B4-BE49-F238E27FC236}">
                <a16:creationId xmlns:a16="http://schemas.microsoft.com/office/drawing/2014/main" id="{7C6BEFB3-669C-CD1C-10EA-92188C8D8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01314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001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43050" indent="-1714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00250" indent="-1714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4574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146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3718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290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CH" sz="3600" b="1">
                <a:latin typeface="Calibri Light" panose="020F0302020204030204" pitchFamily="34" charset="0"/>
              </a:rPr>
              <a:t>Related work</a:t>
            </a:r>
            <a:endParaRPr lang="en-CH" altLang="en-CH" sz="3600" b="1">
              <a:latin typeface="Calibri Light" panose="020F0302020204030204" pitchFamily="34" charset="0"/>
            </a:endParaRPr>
          </a:p>
        </p:txBody>
      </p:sp>
      <p:sp>
        <p:nvSpPr>
          <p:cNvPr id="24583" name="TextBox 9">
            <a:extLst>
              <a:ext uri="{FF2B5EF4-FFF2-40B4-BE49-F238E27FC236}">
                <a16:creationId xmlns:a16="http://schemas.microsoft.com/office/drawing/2014/main" id="{39CE8990-5453-C199-DAA5-02610109C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3" y="5668963"/>
            <a:ext cx="110013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altLang="en-CH" sz="1200">
                <a:latin typeface="NimbusRomNo9L"/>
              </a:rPr>
              <a:t>J. W. Romein et al., “PowerSensor2: A Fast Power Measurement Tool”, ISPASS 2018</a:t>
            </a:r>
          </a:p>
          <a:p>
            <a:r>
              <a:rPr lang="en-GB" altLang="en-CH" sz="1200">
                <a:latin typeface="NimbusRomNo9L"/>
              </a:rPr>
              <a:t>J. Treibig et al., “Likwid: A lightweight performance-oriented tool suite for x86 multicore environments”, ICPPW 2010</a:t>
            </a:r>
          </a:p>
          <a:p>
            <a:r>
              <a:rPr lang="en-GB" altLang="en-CH" sz="1200">
                <a:latin typeface="NimbusRomNo9L"/>
              </a:rPr>
              <a:t>H. Jagode et al., “Papi software-defined events for in-depth performance analysis”, International Journal of HPC Applications 2019</a:t>
            </a:r>
          </a:p>
          <a:p>
            <a:r>
              <a:rPr lang="en-GB" altLang="en-CH" sz="1200">
                <a:latin typeface="NimbusRomNo9L"/>
              </a:rPr>
              <a:t>M. Chadha et al., “Unified power and en- ergy measurement api for hpc co-processors”, IPCCC 2016</a:t>
            </a:r>
            <a:endParaRPr lang="en-CH" altLang="en-CH" sz="1200">
              <a:latin typeface="NimbusRomNo9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02C6828-8360-804E-DE2E-5EBAA5C8FBA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68244" y="1279524"/>
            <a:ext cx="5797550" cy="1658938"/>
          </a:xfrm>
        </p:spPr>
      </p:pic>
      <p:sp>
        <p:nvSpPr>
          <p:cNvPr id="25602" name="Date Placeholder 3">
            <a:extLst>
              <a:ext uri="{FF2B5EF4-FFF2-40B4-BE49-F238E27FC236}">
                <a16:creationId xmlns:a16="http://schemas.microsoft.com/office/drawing/2014/main" id="{AA01FD62-96B1-14BC-DABE-D4A51CD5060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altLang="en-CH"/>
              <a:t>11/14/22</a:t>
            </a:r>
            <a:endParaRPr lang="en-US" altLang="en-CH"/>
          </a:p>
        </p:txBody>
      </p:sp>
      <p:sp>
        <p:nvSpPr>
          <p:cNvPr id="25603" name="Footer Placeholder 4">
            <a:extLst>
              <a:ext uri="{FF2B5EF4-FFF2-40B4-BE49-F238E27FC236}">
                <a16:creationId xmlns:a16="http://schemas.microsoft.com/office/drawing/2014/main" id="{6846C232-2BE0-AEE2-6F4A-C196AF2F08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CH"/>
              <a:t>SC22 | Dallas, TX | hpc accelerates.</a:t>
            </a:r>
          </a:p>
        </p:txBody>
      </p:sp>
      <p:sp>
        <p:nvSpPr>
          <p:cNvPr id="25604" name="Slide Number Placeholder 5">
            <a:extLst>
              <a:ext uri="{FF2B5EF4-FFF2-40B4-BE49-F238E27FC236}">
                <a16:creationId xmlns:a16="http://schemas.microsoft.com/office/drawing/2014/main" id="{53B238C2-1027-6086-9575-E52D423EAB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F578C12-9BD5-E74C-8619-7C521AE17564}" type="slidenum">
              <a:rPr lang="en-US" altLang="en-CH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CH"/>
          </a:p>
        </p:txBody>
      </p:sp>
      <p:sp>
        <p:nvSpPr>
          <p:cNvPr id="22" name="Content Placeholder 18">
            <a:extLst>
              <a:ext uri="{FF2B5EF4-FFF2-40B4-BE49-F238E27FC236}">
                <a16:creationId xmlns:a16="http://schemas.microsoft.com/office/drawing/2014/main" id="{DE25A86A-9D8D-71AA-36A1-83FB0CD6B9C5}"/>
              </a:ext>
            </a:extLst>
          </p:cNvPr>
          <p:cNvSpPr txBox="1">
            <a:spLocks/>
          </p:cNvSpPr>
          <p:nvPr/>
        </p:nvSpPr>
        <p:spPr bwMode="auto">
          <a:xfrm>
            <a:off x="38101" y="1680611"/>
            <a:ext cx="6142037" cy="39814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285750" indent="-285750" algn="l" defTabSz="457200" rtl="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CH" sz="2400" b="1" dirty="0"/>
              <a:t>GOAL</a:t>
            </a:r>
            <a:r>
              <a:rPr lang="en-CH" sz="2400" dirty="0"/>
              <a:t>: provide a high-level library for power measurement in C++ and Python, not limited to HPC.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CH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CH" sz="2400" b="1" dirty="0"/>
              <a:t>PMT</a:t>
            </a:r>
            <a:r>
              <a:rPr lang="en-CH" sz="2400" dirty="0"/>
              <a:t>:</a:t>
            </a:r>
          </a:p>
          <a:p>
            <a:pPr>
              <a:defRPr/>
            </a:pPr>
            <a:r>
              <a:rPr lang="en-CH" sz="2400" dirty="0"/>
              <a:t>PMT (background thread) interfaces with several power measurement back ends: NVIDIA NVML, AMD ROCM, RAPL, PowerSensor2, Xilinx Alveo, NVIDIA Jetson …</a:t>
            </a:r>
          </a:p>
          <a:p>
            <a:pPr>
              <a:defRPr/>
            </a:pPr>
            <a:r>
              <a:rPr lang="en-CH" sz="2400" dirty="0"/>
              <a:t>PMT is a C++ library. We provide Python bindings and Python decorators to enable power measurement in Python-user contexts.</a:t>
            </a:r>
          </a:p>
          <a:p>
            <a:pPr>
              <a:defRPr/>
            </a:pPr>
            <a:r>
              <a:rPr lang="en-CH" sz="2400" dirty="0"/>
              <a:t>Two modes: 1) measurement; 2) dump.</a:t>
            </a:r>
          </a:p>
        </p:txBody>
      </p:sp>
      <p:sp>
        <p:nvSpPr>
          <p:cNvPr id="25" name="Content Placeholder 18">
            <a:extLst>
              <a:ext uri="{FF2B5EF4-FFF2-40B4-BE49-F238E27FC236}">
                <a16:creationId xmlns:a16="http://schemas.microsoft.com/office/drawing/2014/main" id="{FE3A5A25-9F4A-BC9D-D5F0-D7A6884F2BDB}"/>
              </a:ext>
            </a:extLst>
          </p:cNvPr>
          <p:cNvSpPr txBox="1">
            <a:spLocks/>
          </p:cNvSpPr>
          <p:nvPr/>
        </p:nvSpPr>
        <p:spPr bwMode="auto">
          <a:xfrm>
            <a:off x="6180138" y="3324225"/>
            <a:ext cx="6142038" cy="28130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285750" indent="-285750" algn="l" defTabSz="457200" rtl="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CH" sz="2400" b="1" dirty="0"/>
              <a:t>W</a:t>
            </a:r>
            <a:r>
              <a:rPr lang="en-GB" sz="2400" b="1" dirty="0"/>
              <a:t>h</a:t>
            </a:r>
            <a:r>
              <a:rPr lang="en-CH" sz="2400" b="1" dirty="0"/>
              <a:t>o would use PMT? </a:t>
            </a:r>
          </a:p>
          <a:p>
            <a:pPr>
              <a:defRPr/>
            </a:pPr>
            <a:r>
              <a:rPr lang="en-CH" sz="2400" dirty="0"/>
              <a:t>HPC application developers (C++) to monitor and evaluate energy efficiency of their code.</a:t>
            </a:r>
          </a:p>
          <a:p>
            <a:pPr>
              <a:defRPr/>
            </a:pPr>
            <a:r>
              <a:rPr lang="en-GB" sz="2400" dirty="0"/>
              <a:t>Python developers that would like to measure the power consumption of their application with a simple tool.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GB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CH" sz="2400" b="1" dirty="0"/>
              <a:t>Open source: </a:t>
            </a:r>
            <a:r>
              <a:rPr lang="en-GB" sz="2400" b="1" dirty="0">
                <a:hlinkClick r:id="rId3"/>
              </a:rPr>
              <a:t>https://git.astron.nl/RD/pmt/</a:t>
            </a:r>
            <a:r>
              <a:rPr lang="en-GB" sz="2400" b="1" dirty="0"/>
              <a:t> </a:t>
            </a:r>
            <a:endParaRPr lang="en-CH" sz="2400" b="1" dirty="0"/>
          </a:p>
        </p:txBody>
      </p:sp>
      <p:sp>
        <p:nvSpPr>
          <p:cNvPr id="25607" name="Title 1">
            <a:extLst>
              <a:ext uri="{FF2B5EF4-FFF2-40B4-BE49-F238E27FC236}">
                <a16:creationId xmlns:a16="http://schemas.microsoft.com/office/drawing/2014/main" id="{2E4A2B6C-5AF9-E022-8905-202F49B33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01314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001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43050" indent="-1714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00250" indent="-1714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4574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146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3718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290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CH" sz="3600" b="1">
                <a:latin typeface="Calibri Light" panose="020F0302020204030204" pitchFamily="34" charset="0"/>
              </a:rPr>
              <a:t>PMT: Power Measurement Toolkit</a:t>
            </a:r>
            <a:endParaRPr lang="en-CH" altLang="en-CH" sz="3600" b="1">
              <a:latin typeface="Calibri Light" panose="020F03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ED0DD-A3FA-C22D-F6E9-281763A86C0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75091-3753-0D34-DC95-C3165B96F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1AA23-0B38-348B-9ABC-5A24D05D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EF27F8-51B4-9C4A-BE62-9C028109F3E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26629" name="Title 1">
            <a:extLst>
              <a:ext uri="{FF2B5EF4-FFF2-40B4-BE49-F238E27FC236}">
                <a16:creationId xmlns:a16="http://schemas.microsoft.com/office/drawing/2014/main" id="{B5D96020-0201-FC21-4ABA-C168273D9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01314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001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43050" indent="-1714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00250" indent="-1714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4574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146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3718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290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CH" sz="3600" b="1">
                <a:latin typeface="Calibri Light" panose="020F0302020204030204" pitchFamily="34" charset="0"/>
              </a:rPr>
              <a:t>CMake installation</a:t>
            </a:r>
            <a:endParaRPr lang="en-CH" altLang="en-CH" sz="3600" b="1">
              <a:latin typeface="Calibri Light" panose="020F0302020204030204" pitchFamily="34" charset="0"/>
            </a:endParaRPr>
          </a:p>
        </p:txBody>
      </p:sp>
      <p:pic>
        <p:nvPicPr>
          <p:cNvPr id="3" name="install-cmake">
            <a:hlinkClick r:id="" action="ppaction://media"/>
            <a:extLst>
              <a:ext uri="{FF2B5EF4-FFF2-40B4-BE49-F238E27FC236}">
                <a16:creationId xmlns:a16="http://schemas.microsoft.com/office/drawing/2014/main" id="{788FD423-7F16-AAA9-B569-8CCE6ABEF9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1652" y="998538"/>
            <a:ext cx="9155573" cy="5400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F2D8-7A72-D89E-FD86-C79FDCAA4F5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11/14/22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5AA46-C80D-3973-CB7B-C2F4FD555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82021-88E2-D677-9B56-D3F2A277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B3DEEF-41B2-C74A-A4C9-1AD35C5E00B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27653" name="Title 1">
            <a:extLst>
              <a:ext uri="{FF2B5EF4-FFF2-40B4-BE49-F238E27FC236}">
                <a16:creationId xmlns:a16="http://schemas.microsoft.com/office/drawing/2014/main" id="{337E2B64-53DD-A0ED-5D12-909842615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01314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001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43050" indent="-1714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00250" indent="-1714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4574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146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3718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290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CH" sz="3600" b="1">
                <a:latin typeface="Calibri Light" panose="020F0302020204030204" pitchFamily="34" charset="0"/>
              </a:rPr>
              <a:t>Spack installation</a:t>
            </a:r>
            <a:endParaRPr lang="en-CH" altLang="en-CH" sz="3600" b="1">
              <a:latin typeface="Calibri Light" panose="020F0302020204030204" pitchFamily="34" charset="0"/>
            </a:endParaRPr>
          </a:p>
        </p:txBody>
      </p:sp>
      <p:pic>
        <p:nvPicPr>
          <p:cNvPr id="3" name="spack-install">
            <a:hlinkClick r:id="" action="ppaction://media"/>
            <a:extLst>
              <a:ext uri="{FF2B5EF4-FFF2-40B4-BE49-F238E27FC236}">
                <a16:creationId xmlns:a16="http://schemas.microsoft.com/office/drawing/2014/main" id="{B86223A5-574A-B421-A367-5CD2408A659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2122" y="755767"/>
            <a:ext cx="9155573" cy="5400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A6C240-A4F0-5DEA-B775-836DDF653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4450" y="6036147"/>
            <a:ext cx="10999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altLang="en-CH" sz="1200" dirty="0">
                <a:latin typeface="NimbusRomNo9L"/>
              </a:rPr>
              <a:t>https://</a:t>
            </a:r>
            <a:r>
              <a:rPr lang="en-GB" altLang="en-CH" sz="1200" dirty="0" err="1">
                <a:latin typeface="NimbusRomNo9L"/>
              </a:rPr>
              <a:t>github.com</a:t>
            </a:r>
            <a:r>
              <a:rPr lang="en-GB" altLang="en-CH" sz="1200" dirty="0">
                <a:latin typeface="NimbusRomNo9L"/>
              </a:rPr>
              <a:t>/</a:t>
            </a:r>
            <a:r>
              <a:rPr lang="en-GB" altLang="en-CH" sz="1200" dirty="0" err="1">
                <a:latin typeface="NimbusRomNo9L"/>
              </a:rPr>
              <a:t>spack</a:t>
            </a:r>
            <a:r>
              <a:rPr lang="en-GB" altLang="en-CH" sz="1200" dirty="0">
                <a:latin typeface="NimbusRomNo9L"/>
              </a:rPr>
              <a:t>/</a:t>
            </a:r>
            <a:r>
              <a:rPr lang="en-GB" altLang="en-CH" sz="1200" dirty="0" err="1">
                <a:latin typeface="NimbusRomNo9L"/>
              </a:rPr>
              <a:t>spack</a:t>
            </a:r>
            <a:endParaRPr lang="en-GB" altLang="en-CH" sz="1200" dirty="0">
              <a:latin typeface="NimbusRomNo9L"/>
            </a:endParaRPr>
          </a:p>
          <a:p>
            <a:r>
              <a:rPr lang="en-GB" altLang="en-CH" sz="1200" dirty="0">
                <a:latin typeface="NimbusRomNo9L"/>
              </a:rPr>
              <a:t>https://</a:t>
            </a:r>
            <a:r>
              <a:rPr lang="en-GB" altLang="en-CH" sz="1200" dirty="0" err="1">
                <a:latin typeface="NimbusRomNo9L"/>
              </a:rPr>
              <a:t>git.astron.nl</a:t>
            </a:r>
            <a:r>
              <a:rPr lang="en-GB" altLang="en-CH" sz="1200" dirty="0">
                <a:latin typeface="NimbusRomNo9L"/>
              </a:rPr>
              <a:t>/RD/</a:t>
            </a:r>
            <a:r>
              <a:rPr lang="en-GB" altLang="en-CH" sz="1200" dirty="0" err="1">
                <a:latin typeface="NimbusRomNo9L"/>
              </a:rPr>
              <a:t>schaap-spack</a:t>
            </a:r>
            <a:r>
              <a:rPr lang="en-CH" altLang="en-CH" sz="1200" dirty="0">
                <a:latin typeface="NimbusRomNo9L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Date Placeholder 3">
            <a:extLst>
              <a:ext uri="{FF2B5EF4-FFF2-40B4-BE49-F238E27FC236}">
                <a16:creationId xmlns:a16="http://schemas.microsoft.com/office/drawing/2014/main" id="{AB09D231-D4F9-4615-CC58-634BF4F3E3B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altLang="en-CH"/>
              <a:t>11/14/22</a:t>
            </a:r>
            <a:endParaRPr lang="en-US" altLang="en-CH"/>
          </a:p>
        </p:txBody>
      </p:sp>
      <p:sp>
        <p:nvSpPr>
          <p:cNvPr id="28674" name="Footer Placeholder 4">
            <a:extLst>
              <a:ext uri="{FF2B5EF4-FFF2-40B4-BE49-F238E27FC236}">
                <a16:creationId xmlns:a16="http://schemas.microsoft.com/office/drawing/2014/main" id="{4E65BAB6-4F77-1F07-DD99-BFC86A699B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CH"/>
              <a:t>SC22 | Dallas, TX | hpc accelerates.</a:t>
            </a:r>
          </a:p>
        </p:txBody>
      </p:sp>
      <p:sp>
        <p:nvSpPr>
          <p:cNvPr id="28675" name="Slide Number Placeholder 5">
            <a:extLst>
              <a:ext uri="{FF2B5EF4-FFF2-40B4-BE49-F238E27FC236}">
                <a16:creationId xmlns:a16="http://schemas.microsoft.com/office/drawing/2014/main" id="{9A676D62-12FA-3339-32D1-C7B7528DFA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49C9292-F24B-7F47-BA84-7A24B5B3E056}" type="slidenum">
              <a:rPr lang="en-US" altLang="en-CH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CH"/>
          </a:p>
        </p:txBody>
      </p:sp>
      <p:sp>
        <p:nvSpPr>
          <p:cNvPr id="28676" name="Title 1">
            <a:extLst>
              <a:ext uri="{FF2B5EF4-FFF2-40B4-BE49-F238E27FC236}">
                <a16:creationId xmlns:a16="http://schemas.microsoft.com/office/drawing/2014/main" id="{6B5B1118-49F0-0D40-D994-679554B59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01314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001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43050" indent="-1714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00250" indent="-1714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4574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146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3718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290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CH" sz="3600" b="1">
                <a:latin typeface="Calibri Light" panose="020F0302020204030204" pitchFamily="34" charset="0"/>
              </a:rPr>
              <a:t>Embed PMT into C++ code</a:t>
            </a:r>
            <a:endParaRPr lang="en-CH" altLang="en-CH" sz="3600" b="1">
              <a:latin typeface="Calibri Light" panose="020F0302020204030204" pitchFamily="34" charset="0"/>
            </a:endParaRPr>
          </a:p>
        </p:txBody>
      </p:sp>
      <p:pic>
        <p:nvPicPr>
          <p:cNvPr id="28677" name="Picture 4">
            <a:extLst>
              <a:ext uri="{FF2B5EF4-FFF2-40B4-BE49-F238E27FC236}">
                <a16:creationId xmlns:a16="http://schemas.microsoft.com/office/drawing/2014/main" id="{A3A4DAD6-EA58-E64B-42F1-50C4AD7A9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500188"/>
            <a:ext cx="11360150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Content Placeholder 1">
            <a:extLst>
              <a:ext uri="{FF2B5EF4-FFF2-40B4-BE49-F238E27FC236}">
                <a16:creationId xmlns:a16="http://schemas.microsoft.com/office/drawing/2014/main" id="{60989DE6-DCEC-1E8E-8CA7-92D1D81EAE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0050" y="1487488"/>
            <a:ext cx="8851900" cy="4316412"/>
          </a:xfrm>
        </p:spPr>
      </p:pic>
      <p:sp>
        <p:nvSpPr>
          <p:cNvPr id="29698" name="Date Placeholder 3">
            <a:extLst>
              <a:ext uri="{FF2B5EF4-FFF2-40B4-BE49-F238E27FC236}">
                <a16:creationId xmlns:a16="http://schemas.microsoft.com/office/drawing/2014/main" id="{B15600AD-1997-8D9E-9E07-163C3AB82D4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altLang="en-CH"/>
              <a:t>11/14/22</a:t>
            </a:r>
            <a:endParaRPr lang="en-US" altLang="en-CH"/>
          </a:p>
        </p:txBody>
      </p:sp>
      <p:sp>
        <p:nvSpPr>
          <p:cNvPr id="29699" name="Footer Placeholder 4">
            <a:extLst>
              <a:ext uri="{FF2B5EF4-FFF2-40B4-BE49-F238E27FC236}">
                <a16:creationId xmlns:a16="http://schemas.microsoft.com/office/drawing/2014/main" id="{19C81AAE-FF2A-2786-2BC6-BE52C5A485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CH"/>
              <a:t>SC22 | Dallas, TX | hpc accelerates.</a:t>
            </a:r>
          </a:p>
        </p:txBody>
      </p:sp>
      <p:sp>
        <p:nvSpPr>
          <p:cNvPr id="29700" name="Slide Number Placeholder 5">
            <a:extLst>
              <a:ext uri="{FF2B5EF4-FFF2-40B4-BE49-F238E27FC236}">
                <a16:creationId xmlns:a16="http://schemas.microsoft.com/office/drawing/2014/main" id="{86BFD245-4584-0A3D-685B-A26A6B84C7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7E0B090-A467-F14C-A576-855394F80DF6}" type="slidenum">
              <a:rPr lang="en-US" altLang="en-CH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CH"/>
          </a:p>
        </p:txBody>
      </p:sp>
      <p:sp>
        <p:nvSpPr>
          <p:cNvPr id="29701" name="Title 1">
            <a:extLst>
              <a:ext uri="{FF2B5EF4-FFF2-40B4-BE49-F238E27FC236}">
                <a16:creationId xmlns:a16="http://schemas.microsoft.com/office/drawing/2014/main" id="{49655190-B0FC-8B60-8EBB-54232FB0B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01314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001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43050" indent="-1714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00250" indent="-1714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4574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146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3718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29050" indent="-171450" defTabSz="457200" eaLnBrk="0" fontAlgn="base" hangingPunct="0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CH" sz="3600" b="1">
                <a:latin typeface="Calibri Light" panose="020F0302020204030204" pitchFamily="34" charset="0"/>
              </a:rPr>
              <a:t>Embed PMT into Python code</a:t>
            </a:r>
            <a:endParaRPr lang="en-CH" altLang="en-CH" sz="3600" b="1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SC22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2771E5"/>
      </a:accent1>
      <a:accent2>
        <a:srgbClr val="FF0000"/>
      </a:accent2>
      <a:accent3>
        <a:srgbClr val="499CFF"/>
      </a:accent3>
      <a:accent4>
        <a:srgbClr val="FF00B3"/>
      </a:accent4>
      <a:accent5>
        <a:srgbClr val="FF99E1"/>
      </a:accent5>
      <a:accent6>
        <a:srgbClr val="B7D7FF"/>
      </a:accent6>
      <a:hlink>
        <a:srgbClr val="499CFF"/>
      </a:hlink>
      <a:folHlink>
        <a:srgbClr val="499CFF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12946</TotalTime>
  <Words>815</Words>
  <Application>Microsoft Macintosh PowerPoint</Application>
  <PresentationFormat>Widescreen</PresentationFormat>
  <Paragraphs>113</Paragraphs>
  <Slides>15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NimbusRomNo9L</vt:lpstr>
      <vt:lpstr>Celestial</vt:lpstr>
      <vt:lpstr>PMT: Power Measurement Toolkit</vt:lpstr>
      <vt:lpstr>PowerPoint Presentation</vt:lpstr>
      <vt:lpstr>The Square Kilometre Array (SKA) 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Benchmarking</vt:lpstr>
      <vt:lpstr>PowerPoint Presentation</vt:lpstr>
      <vt:lpstr>Acknowledgments</vt:lpstr>
      <vt:lpstr>PMT: Power Measurement Toolkit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Corda Stefano</cp:lastModifiedBy>
  <cp:revision>100</cp:revision>
  <dcterms:created xsi:type="dcterms:W3CDTF">2021-05-28T21:00:04Z</dcterms:created>
  <dcterms:modified xsi:type="dcterms:W3CDTF">2022-11-14T20:46:06Z</dcterms:modified>
</cp:coreProperties>
</file>